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71C1B-6C9F-4CEE-8E8E-035761DB7749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17255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54DC0-D4ED-4175-970A-E883FE3C95D1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4603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39017-9171-44D8-B707-3FD3E63465ED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015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0F638-C409-445A-B3F6-7011433E526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63465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4A7425-ADB6-4AB3-B20A-E24737279178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2475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5E0B9-984A-4009-B137-E42C0485E3CF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4209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5DD126-98C7-4711-BC4C-5B34C5389DC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64927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16B60-E553-437D-A69B-CE995DCB9A0E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5475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F1EC-CC34-49EE-9FE2-5662E2B4857B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825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C798B-115A-42C1-8456-D5D12367C3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4917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921E9-39BC-418E-A5CB-E9993AEC0A12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7098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0974D-A1CC-489F-8261-6766FF313E66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6526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4B5A7C-74BC-4369-926F-BCF4151FD6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6395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1D506-52F1-43EB-8BD3-19846BF8A485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85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5613" y="1598613"/>
            <a:ext cx="4037012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5613" y="3922713"/>
            <a:ext cx="4037012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D0A1E-8493-4E3B-BCD7-D6B7E3E62490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522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F3B25-6E13-4A93-BC46-5C38681EF4C1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027280-9B7F-4FD4-9673-2EB8CE07DB00}" type="slidenum">
              <a:rPr lang="tr-TR" altLang="tr-TR" smtClean="0">
                <a:solidFill>
                  <a:srgbClr val="FFFF00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30153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sgm.gov.tr/dergi/drgimg/176anti5.jpg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sz="4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 BAKIŞ AÇISI</a:t>
            </a:r>
          </a:p>
        </p:txBody>
      </p:sp>
    </p:spTree>
    <p:extLst>
      <p:ext uri="{BB962C8B-B14F-4D97-AF65-F5344CB8AC3E}">
        <p14:creationId xmlns:p14="http://schemas.microsoft.com/office/powerpoint/2010/main" val="2473074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  <a:solidFill>
            <a:srgbClr val="3333CC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Hastalık ve Rahatsızlık</a:t>
            </a:r>
            <a:endParaRPr lang="tr-TR" altLang="tr-TR" b="1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Rahatsızlık</a:t>
            </a: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 hastanın semptomlar ile ilgili deneyimi olarak tanımlanabilir.</a:t>
            </a:r>
          </a:p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Hastalık </a:t>
            </a: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ise klinisyenin semptomlara getirdiği açıklamadır. </a:t>
            </a:r>
          </a:p>
        </p:txBody>
      </p:sp>
    </p:spTree>
    <p:extLst>
      <p:ext uri="{BB962C8B-B14F-4D97-AF65-F5344CB8AC3E}">
        <p14:creationId xmlns:p14="http://schemas.microsoft.com/office/powerpoint/2010/main" val="26476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 hekim görüşmesi gerçekliğin bu iki yönünü de dikkate almak zorundadır.</a:t>
            </a:r>
          </a:p>
        </p:txBody>
      </p:sp>
    </p:spTree>
    <p:extLst>
      <p:ext uri="{BB962C8B-B14F-4D97-AF65-F5344CB8AC3E}">
        <p14:creationId xmlns:p14="http://schemas.microsoft.com/office/powerpoint/2010/main" val="2773949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 bakış açısını ortaya çıkartma</a:t>
            </a:r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89138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Problemin doğası ve nedeni hakkında hastanın düşünceleri,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 hakkında hastanın duyguları, özellikle korkuları,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Hastanın klinisyenden ve sağlık bakımından beklentileri,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Problemin hastanın yaşamına etkileri,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Hastanın veya ailesinin yaşamında benzer deneyimler,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 ile ilgili atılmış adımlar.</a:t>
            </a:r>
          </a:p>
        </p:txBody>
      </p:sp>
    </p:spTree>
    <p:extLst>
      <p:ext uri="{BB962C8B-B14F-4D97-AF65-F5344CB8AC3E}">
        <p14:creationId xmlns:p14="http://schemas.microsoft.com/office/powerpoint/2010/main" val="2968518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HASTANIN HEKİMDEN BEKLENTİLERİ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6781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Anlaşılması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Kendini ifade edebilmesi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Sözü kesilmeden dinlenebilmesi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Hekime güvenmesi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Kendisine ve haklarına saygı gösterilmesi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Daha çok zaman ayrılması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Eşit  muamele gösterilmesi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İyi karşılanması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1520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143000"/>
            <a:ext cx="7772400" cy="4572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HASTANIN HEKİMDEN BEKLENTİLERİ</a:t>
            </a:r>
          </a:p>
        </p:txBody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Kendi anlayabileceği dilde açıklama yapılması,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Tüm hizmet boyunca danışmanlık hizmeti alabilmesi,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Tekrar geri gelebileceğinin onayı,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Herhangi bir sorun çıktığında başvurabilmesi.</a:t>
            </a:r>
          </a:p>
        </p:txBody>
      </p:sp>
      <p:graphicFrame>
        <p:nvGraphicFramePr>
          <p:cNvPr id="102403" name="Object 4"/>
          <p:cNvGraphicFramePr>
            <a:graphicFrameLocks noChangeAspect="1"/>
          </p:cNvGraphicFramePr>
          <p:nvPr/>
        </p:nvGraphicFramePr>
        <p:xfrm>
          <a:off x="7497763" y="3048000"/>
          <a:ext cx="1646237" cy="180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lip" r:id="rId3" imgW="1645920" imgH="1801368" progId="MS_ClipArt_Gallery.5">
                  <p:embed/>
                </p:oleObj>
              </mc:Choice>
              <mc:Fallback>
                <p:oleObj name="Clip" r:id="rId3" imgW="1645920" imgH="1801368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7763" y="3048000"/>
                        <a:ext cx="1646237" cy="180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5819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HASTALARIN SAĞLIK HİZMETİNDEN BEKLENTİLERİ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3938" y="2057400"/>
            <a:ext cx="5275262" cy="4114800"/>
          </a:xfrm>
        </p:spPr>
        <p:txBody>
          <a:bodyPr/>
          <a:lstStyle/>
          <a:p>
            <a:pPr eaLnBrk="1" hangingPunct="1">
              <a:buClr>
                <a:srgbClr val="FFFF00"/>
              </a:buClr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Ayrıntılı muayene edilmesi,</a:t>
            </a:r>
          </a:p>
          <a:p>
            <a:pPr eaLnBrk="1" hangingPunct="1">
              <a:buClr>
                <a:srgbClr val="FFFF00"/>
              </a:buClr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Tetkik yapılması,</a:t>
            </a:r>
          </a:p>
          <a:p>
            <a:pPr eaLnBrk="1" hangingPunct="1">
              <a:buClr>
                <a:srgbClr val="FFFF00"/>
              </a:buClr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Tanısının konulması,</a:t>
            </a:r>
          </a:p>
          <a:p>
            <a:pPr eaLnBrk="1" hangingPunct="1">
              <a:buClr>
                <a:srgbClr val="FFFF00"/>
              </a:buClr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Tedavisinin yapılabilmesi.</a:t>
            </a:r>
          </a:p>
          <a:p>
            <a:pPr eaLnBrk="1" hangingPunct="1"/>
            <a:endParaRPr lang="tr-TR" altLang="tr-TR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graphicFrame>
        <p:nvGraphicFramePr>
          <p:cNvPr id="103427" name="Object 4"/>
          <p:cNvGraphicFramePr>
            <a:graphicFrameLocks noChangeAspect="1"/>
          </p:cNvGraphicFramePr>
          <p:nvPr/>
        </p:nvGraphicFramePr>
        <p:xfrm>
          <a:off x="1187450" y="2492375"/>
          <a:ext cx="182880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lip" r:id="rId3" imgW="1821485" imgH="1717243" progId="MS_ClipArt_Gallery.5">
                  <p:embed/>
                </p:oleObj>
              </mc:Choice>
              <mc:Fallback>
                <p:oleObj name="Clip" r:id="rId3" imgW="1821485" imgH="1717243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492375"/>
                        <a:ext cx="1828800" cy="172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613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 HAKKINDAKİ DÜŞÜNCELERİ</a:t>
            </a:r>
          </a:p>
        </p:txBody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7772400" cy="41910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Problemin nedeni hakkında hastanın </a:t>
            </a:r>
            <a:r>
              <a:rPr lang="tr-TR" altLang="tr-TR" sz="4000" b="1" i="1" smtClean="0">
                <a:latin typeface="Comic Sans MS" pitchFamily="66" charset="0"/>
                <a:ea typeface="ＭＳ Ｐゴシック" pitchFamily="34" charset="-128"/>
              </a:rPr>
              <a:t>fikrini</a:t>
            </a:r>
            <a:r>
              <a:rPr lang="tr-TR" altLang="tr-TR" sz="4000" b="1" i="1" smtClean="0">
                <a:solidFill>
                  <a:schemeClr val="bg1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(Karın ağrısının neden olduğunu düşünüyorsunuz?)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Ve </a:t>
            </a:r>
            <a:r>
              <a:rPr lang="tr-TR" altLang="tr-TR" sz="3600" b="1" i="1" smtClean="0">
                <a:latin typeface="Comic Sans MS" pitchFamily="66" charset="0"/>
                <a:ea typeface="ＭＳ Ｐゴシック" pitchFamily="34" charset="-128"/>
              </a:rPr>
              <a:t>duygularını</a:t>
            </a: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 ("bu ağrı ile ilgili sizi en çok kaygılandıran şey nedir?</a:t>
            </a:r>
            <a:r>
              <a:rPr lang="ja-JP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tr-TR" altLang="ja-JP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)   sormalısınız.</a:t>
            </a:r>
            <a:r>
              <a:rPr lang="tr-TR" altLang="ja-JP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eaLnBrk="1" hangingPunct="1">
              <a:buFontTx/>
              <a:buNone/>
            </a:pPr>
            <a:endParaRPr lang="tr-TR" altLang="tr-TR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1720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PROBLEMİN HASTANIN YAŞAMINA ETKİLERİ?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4114800"/>
            <a:ext cx="4343400" cy="20574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Rahatsızlık hastanın yaşam tarzını ve fonksiyonlarını nasıl etkiliyor?</a:t>
            </a:r>
          </a:p>
        </p:txBody>
      </p:sp>
      <p:graphicFrame>
        <p:nvGraphicFramePr>
          <p:cNvPr id="105475" name="Object 4"/>
          <p:cNvGraphicFramePr>
            <a:graphicFrameLocks noChangeAspect="1"/>
          </p:cNvGraphicFramePr>
          <p:nvPr/>
        </p:nvGraphicFramePr>
        <p:xfrm>
          <a:off x="0" y="2060575"/>
          <a:ext cx="3902075" cy="346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lip" r:id="rId3" imgW="3902044" imgH="3468986" progId="MS_ClipArt_Gallery.5">
                  <p:embed/>
                </p:oleObj>
              </mc:Choice>
              <mc:Fallback>
                <p:oleObj name="Clip" r:id="rId3" imgW="3902044" imgH="3468986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0575"/>
                        <a:ext cx="3902075" cy="346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476" name="Picture 5" descr="PE01838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75" y="2349500"/>
            <a:ext cx="3616325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33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Daha  önce yaptığınız ama şimdi yapamadığınız şeyler var mı?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Ağrılar iş yaşamınızı etkiliyor mu?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Ağrılar ev yaşamınızı etkiliyor mu?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Sosyal aktivitelerinizi.....?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Baba, anne, eş olarak.........?</a:t>
            </a:r>
          </a:p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Kendiniz hakkındaki duygularınızı...?</a:t>
            </a:r>
          </a:p>
        </p:txBody>
      </p:sp>
      <p:graphicFrame>
        <p:nvGraphicFramePr>
          <p:cNvPr id="106498" name="Object 3"/>
          <p:cNvGraphicFramePr>
            <a:graphicFrameLocks noChangeAspect="1"/>
          </p:cNvGraphicFramePr>
          <p:nvPr/>
        </p:nvGraphicFramePr>
        <p:xfrm>
          <a:off x="762000" y="4876800"/>
          <a:ext cx="20574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Clip" r:id="rId3" imgW="4597651" imgH="2596836" progId="MS_ClipArt_Gallery.5">
                  <p:embed/>
                </p:oleObj>
              </mc:Choice>
              <mc:Fallback>
                <p:oleObj name="Clip" r:id="rId3" imgW="4597651" imgH="2596836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876800"/>
                        <a:ext cx="20574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9" name="Object 4"/>
          <p:cNvGraphicFramePr>
            <a:graphicFrameLocks noChangeAspect="1"/>
          </p:cNvGraphicFramePr>
          <p:nvPr/>
        </p:nvGraphicFramePr>
        <p:xfrm>
          <a:off x="7848600" y="152400"/>
          <a:ext cx="1089025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Clip" r:id="rId5" imgW="1089050" imgH="1820570" progId="MS_ClipArt_Gallery.5">
                  <p:embed/>
                </p:oleObj>
              </mc:Choice>
              <mc:Fallback>
                <p:oleObj name="Clip" r:id="rId5" imgW="1089050" imgH="1820570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152400"/>
                        <a:ext cx="1089025" cy="182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2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5240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HASTANIN VEYA AİLESİNİN YAŞAMINDA BENZER DENEYİMLER?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34290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Size veya ailenizden birisine daha önce böyle bir şey olmuş muydu?</a:t>
            </a:r>
          </a:p>
        </p:txBody>
      </p:sp>
    </p:spTree>
    <p:extLst>
      <p:ext uri="{BB962C8B-B14F-4D97-AF65-F5344CB8AC3E}">
        <p14:creationId xmlns:p14="http://schemas.microsoft.com/office/powerpoint/2010/main" val="1237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PROBLEMLE İLGİLİ ATILMIŞ ADIMLAR?</a:t>
            </a:r>
          </a:p>
        </p:txBody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6364288" cy="41148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Bu problemle ilgili daha önceden başvurduğunuz bir yer var mı?</a:t>
            </a:r>
          </a:p>
          <a:p>
            <a:pPr eaLnBrk="1" hangingPunct="1"/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Bu problemle ilgili neler yaptınız?</a:t>
            </a:r>
          </a:p>
          <a:p>
            <a:pPr eaLnBrk="1" hangingPunct="1"/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Bu problemin çözümü için herhangi bir çareye başvurdunuz mu?</a:t>
            </a:r>
          </a:p>
          <a:p>
            <a:pPr eaLnBrk="1" hangingPunct="1"/>
            <a:r>
              <a:rPr lang="tr-TR" altLang="tr-TR" sz="2800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Başkalarından tavsiyeler aldınız mı?</a:t>
            </a:r>
          </a:p>
        </p:txBody>
      </p:sp>
      <p:graphicFrame>
        <p:nvGraphicFramePr>
          <p:cNvPr id="108547" name="Object 4"/>
          <p:cNvGraphicFramePr>
            <a:graphicFrameLocks noChangeAspect="1"/>
          </p:cNvGraphicFramePr>
          <p:nvPr/>
        </p:nvGraphicFramePr>
        <p:xfrm flipH="1">
          <a:off x="6443663" y="1628775"/>
          <a:ext cx="24384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Clip" r:id="rId3" imgW="2773378" imgH="3464459" progId="MS_ClipArt_Gallery.5">
                  <p:embed/>
                </p:oleObj>
              </mc:Choice>
              <mc:Fallback>
                <p:oleObj name="Clip" r:id="rId3" imgW="2773378" imgH="3464459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6443663" y="1628775"/>
                        <a:ext cx="24384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7050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Hastanın Deneyimleri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Hastanın önceki deneyimlerini de sormak yararlı olabilir: </a:t>
            </a:r>
          </a:p>
          <a:p>
            <a:pPr eaLnBrk="1" hangingPunct="1">
              <a:buFontTx/>
              <a:buNone/>
            </a:pPr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"Size veya ailenizden birisine daha önce böyle bir şey olmuş muydu?</a:t>
            </a:r>
            <a:r>
              <a:rPr lang="ja-JP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“</a:t>
            </a:r>
            <a:endParaRPr lang="tr-TR" altLang="tr-TR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009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 hastalığı için ne yapmış?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1200"/>
            <a:ext cx="8424862" cy="41148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Hastanın o ana kadar bu problemle ilgili neler yaptığını öğrenmelisiniz.</a:t>
            </a:r>
          </a:p>
          <a:p>
            <a:pPr eaLnBrk="1" hangingPunct="1"/>
            <a:r>
              <a:rPr lang="tr-TR" altLang="tr-TR" i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(Pek çok hasta reçetesiz ilaçları kullanmış veya geleneksel çarelere başvurmuş ya da başkalarının tavsiyelerini almıştır).</a:t>
            </a:r>
            <a:r>
              <a:rPr lang="tr-TR" altLang="tr-TR" i="1" smtClean="0">
                <a:latin typeface="Comic Sans MS" pitchFamily="66" charset="0"/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79277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82838" y="928688"/>
            <a:ext cx="5945187" cy="5453062"/>
          </a:xfrm>
        </p:spPr>
        <p:txBody>
          <a:bodyPr/>
          <a:lstStyle/>
          <a:p>
            <a:pPr eaLnBrk="1" hangingPunct="1"/>
            <a:r>
              <a:rPr lang="tr-TR" altLang="tr-TR" sz="54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Hasta- Hekim Görüşmesi:</a:t>
            </a:r>
            <a:br>
              <a:rPr lang="tr-TR" altLang="tr-TR" sz="54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</a:br>
            <a:r>
              <a:rPr lang="tr-TR" altLang="tr-TR" sz="5400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Öykünün Diğer Elemanları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7245350"/>
            <a:ext cx="6032500" cy="215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tr-TR" sz="12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067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38150"/>
          </a:xfrm>
        </p:spPr>
        <p:txBody>
          <a:bodyPr/>
          <a:lstStyle/>
          <a:p>
            <a:pPr eaLnBrk="1" hangingPunct="1"/>
            <a:r>
              <a:rPr lang="tr-TR" altLang="tr-TR" sz="4000" smtClean="0">
                <a:latin typeface="Comic Sans MS" pitchFamily="66" charset="0"/>
                <a:ea typeface="ＭＳ Ｐゴシック" pitchFamily="34" charset="-128"/>
              </a:rPr>
              <a:t/>
            </a:r>
            <a:br>
              <a:rPr lang="tr-TR" altLang="tr-TR" sz="4000" smtClean="0">
                <a:latin typeface="Comic Sans MS" pitchFamily="66" charset="0"/>
                <a:ea typeface="ＭＳ Ｐゴシック" pitchFamily="34" charset="-128"/>
              </a:rPr>
            </a:br>
            <a:endParaRPr lang="tr-TR" altLang="tr-TR" sz="4000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0"/>
            <a:ext cx="7351713" cy="6597650"/>
          </a:xfrm>
        </p:spPr>
        <p:txBody>
          <a:bodyPr/>
          <a:lstStyle/>
          <a:p>
            <a:pPr eaLnBrk="1" hangingPunct="1"/>
            <a:endParaRPr lang="tr-TR" altLang="tr-TR" smtClean="0">
              <a:solidFill>
                <a:schemeClr val="tx2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r>
              <a:rPr lang="tr-TR" altLang="tr-TR" smtClean="0">
                <a:solidFill>
                  <a:schemeClr val="tx2"/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Ana yakınma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 Hasta bakış  açısı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FF"/>
                </a:solidFill>
                <a:latin typeface="Comic Sans MS" pitchFamily="66" charset="0"/>
                <a:ea typeface="ＭＳ Ｐゴシック" pitchFamily="34" charset="-128"/>
              </a:rPr>
              <a:t>ÖYKÜNÜN DİĞER ELEMANLARI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Geçmiş tıbbi öykü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Şimdiki sağlık durumu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Aile öyküsü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Kişisel ve sosyal öykü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Sistemlerin gözden geçirilmesi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Görüşmeyi bitirme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4724400"/>
            <a:ext cx="9144000" cy="4546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6473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utoUpdateAnimBg="0"/>
      <p:bldP spid="105475" grpId="0" build="p" autoUpdateAnimBg="0"/>
      <p:bldP spid="10547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5410200" y="457200"/>
            <a:ext cx="3429000" cy="12954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GEÇMİŞ TIBBİ ÖYKÜ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4102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Genel sağlık durumu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Çocukluk hastalıkları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   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Aşılama durumu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Erişkin hastalıklar/hastaneye yatma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>
                <a:latin typeface="Comic Sans MS" pitchFamily="66" charset="0"/>
                <a:ea typeface="ＭＳ Ｐゴシック" pitchFamily="34" charset="-128"/>
              </a:rPr>
              <a:t>   </a:t>
            </a:r>
            <a:r>
              <a:rPr lang="tr-TR" altLang="tr-TR" sz="2000" b="1" i="1" smtClean="0">
                <a:latin typeface="Comic Sans MS" pitchFamily="66" charset="0"/>
                <a:ea typeface="ＭＳ Ｐゴシック" pitchFamily="34" charset="-128"/>
              </a:rPr>
              <a:t>Tıbbi (Diyabet, Hipertansiyon, Hepatit, Astım, HIV)                        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tr-TR" altLang="tr-TR" sz="2000" b="1" i="1" smtClean="0">
                <a:latin typeface="Comic Sans MS" pitchFamily="66" charset="0"/>
                <a:ea typeface="ＭＳ Ｐゴシック" pitchFamily="34" charset="-128"/>
              </a:rPr>
              <a:t>     Cerrahi, Kadın Doğum, Psikiyatri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endParaRPr lang="tr-TR" altLang="tr-TR" sz="2000" b="1" i="1" u="sng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Yaralanmalar\kazalar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Obstetrik\Jinekolojik öykü 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Transfüzyonlar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smtClean="0">
                <a:solidFill>
                  <a:schemeClr val="accent2"/>
                </a:solidFill>
                <a:latin typeface="Comic Sans MS" pitchFamily="66" charset="0"/>
                <a:ea typeface="ＭＳ Ｐゴシック" pitchFamily="34" charset="-128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6530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0" y="685800"/>
            <a:ext cx="3048000" cy="798513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AİLE ÖYKÜSÜ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6172200" cy="1295400"/>
          </a:xfrm>
        </p:spPr>
        <p:txBody>
          <a:bodyPr/>
          <a:lstStyle/>
          <a:p>
            <a:pPr lvl="4"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Ø"/>
            </a:pPr>
            <a:endParaRPr lang="tr-TR" altLang="tr-TR" sz="1600" b="1" i="1" smtClean="0">
              <a:solidFill>
                <a:schemeClr val="folHlink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tr-TR" altLang="tr-TR" sz="2400" i="1" smtClean="0">
                <a:latin typeface="Comic Sans MS" pitchFamily="66" charset="0"/>
                <a:ea typeface="ＭＳ Ｐゴシック" pitchFamily="34" charset="-128"/>
              </a:rPr>
              <a:t>Ailenizden herhangi birinde diyabet, kalp hastalığı, hipertansiyon,  kolesterol,  böbrek hastalığı, kanser, anemi, tüberküloz, glokom, gut, astım epilepsi, emosyonel hastalık var mı?</a:t>
            </a:r>
          </a:p>
        </p:txBody>
      </p:sp>
      <p:sp>
        <p:nvSpPr>
          <p:cNvPr id="114691" name="Rectangle 4"/>
          <p:cNvSpPr>
            <a:spLocks noChangeArrowheads="1"/>
          </p:cNvSpPr>
          <p:nvPr/>
        </p:nvSpPr>
        <p:spPr bwMode="auto">
          <a:xfrm>
            <a:off x="228600" y="21336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pitchFamily="2" charset="2"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Ailede belirgin bir hastalığın öyküsü</a:t>
            </a:r>
            <a:r>
              <a:rPr lang="tr-TR" altLang="tr-TR" b="1" smtClean="0">
                <a:solidFill>
                  <a:srgbClr val="B2B2B2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14692" name="Rectangle 5"/>
          <p:cNvSpPr>
            <a:spLocks noChangeArrowheads="1"/>
          </p:cNvSpPr>
          <p:nvPr/>
        </p:nvSpPr>
        <p:spPr bwMode="auto">
          <a:xfrm>
            <a:off x="304800" y="990600"/>
            <a:ext cx="82216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Anne baba, kardeş ve çocukların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son sağlık durumları</a:t>
            </a:r>
          </a:p>
        </p:txBody>
      </p:sp>
      <p:sp>
        <p:nvSpPr>
          <p:cNvPr id="114693" name="Rectangle 6"/>
          <p:cNvSpPr>
            <a:spLocks noChangeArrowheads="1"/>
          </p:cNvSpPr>
          <p:nvPr/>
        </p:nvSpPr>
        <p:spPr bwMode="auto">
          <a:xfrm>
            <a:off x="304800" y="45720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pitchFamily="2" charset="2"/>
              <a:buNone/>
            </a:pP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Ölümler (tarihler ve ölüm yaşları)</a:t>
            </a:r>
          </a:p>
        </p:txBody>
      </p:sp>
    </p:spTree>
    <p:extLst>
      <p:ext uri="{BB962C8B-B14F-4D97-AF65-F5344CB8AC3E}">
        <p14:creationId xmlns:p14="http://schemas.microsoft.com/office/powerpoint/2010/main" val="1295438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685800"/>
            <a:ext cx="4876800" cy="11430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ŞİMDİKİ SAĞLIK DURUMU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7848600" cy="48006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İlaçlar</a:t>
            </a: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  <a:hlinkClick r:id="rId2"/>
              </a:rPr>
              <a:t> </a:t>
            </a: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Tütün,alkol,uyuşturucu 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Allerji ve ilaç reaksiyonları</a:t>
            </a:r>
          </a:p>
          <a:p>
            <a:pPr marL="812800" indent="-8128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v"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Diyet,uyku,egzersiz</a:t>
            </a:r>
          </a:p>
          <a:p>
            <a:pPr marL="812800" indent="-81280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400" b="1" smtClean="0"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Daha önceki sağlık taraması sonuçları </a:t>
            </a:r>
          </a:p>
          <a:p>
            <a:pPr marL="812800" indent="-812800"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tr-TR" altLang="tr-TR" sz="2000" b="1" i="1" smtClean="0">
                <a:latin typeface="Comic Sans MS" pitchFamily="66" charset="0"/>
                <a:ea typeface="ＭＳ Ｐゴシック" pitchFamily="34" charset="-128"/>
              </a:rPr>
              <a:t>Dışkıda gizli kan, mammografi, pap smear, tüberkülin</a:t>
            </a:r>
          </a:p>
          <a:p>
            <a:pPr marL="812800" indent="-812800"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tr-TR" altLang="tr-TR" sz="2000" b="1" i="1" smtClean="0">
                <a:latin typeface="Comic Sans MS" pitchFamily="66" charset="0"/>
                <a:ea typeface="ＭＳ Ｐゴシック" pitchFamily="34" charset="-128"/>
              </a:rPr>
              <a:t> kan kolesterol , kan şekeri vb.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tr-TR" altLang="tr-TR" sz="2400" b="1" smtClean="0">
                <a:latin typeface="Comic Sans MS" pitchFamily="66" charset="0"/>
                <a:ea typeface="ＭＳ Ｐゴシック" pitchFamily="34" charset="-128"/>
              </a:rPr>
              <a:t>Güvenlik tedbirleri</a:t>
            </a:r>
          </a:p>
          <a:p>
            <a:pPr marL="812800" indent="-812800"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tr-TR" altLang="tr-TR" sz="2000" b="1" i="1" smtClean="0">
                <a:latin typeface="Comic Sans MS" pitchFamily="66" charset="0"/>
                <a:ea typeface="ＭＳ Ｐゴシック" pitchFamily="34" charset="-128"/>
              </a:rPr>
              <a:t>Emniyet kemeri, kask, yangın söndürücü  kullanımı gibi…</a:t>
            </a:r>
          </a:p>
          <a:p>
            <a:pPr marL="812800" indent="-81280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6820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2" descr="Resim 553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279525"/>
            <a:ext cx="6769100" cy="5064125"/>
          </a:xfrm>
          <a:noFill/>
        </p:spPr>
      </p:pic>
    </p:spTree>
    <p:extLst>
      <p:ext uri="{BB962C8B-B14F-4D97-AF65-F5344CB8AC3E}">
        <p14:creationId xmlns:p14="http://schemas.microsoft.com/office/powerpoint/2010/main" val="18499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" descr="Resim 568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052513"/>
            <a:ext cx="7488238" cy="5545137"/>
          </a:xfrm>
          <a:noFill/>
        </p:spPr>
      </p:pic>
    </p:spTree>
    <p:extLst>
      <p:ext uri="{BB962C8B-B14F-4D97-AF65-F5344CB8AC3E}">
        <p14:creationId xmlns:p14="http://schemas.microsoft.com/office/powerpoint/2010/main" val="134604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2" descr="Resim 567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60350"/>
            <a:ext cx="7991475" cy="6264275"/>
          </a:xfrm>
          <a:noFill/>
        </p:spPr>
      </p:pic>
    </p:spTree>
    <p:extLst>
      <p:ext uri="{BB962C8B-B14F-4D97-AF65-F5344CB8AC3E}">
        <p14:creationId xmlns:p14="http://schemas.microsoft.com/office/powerpoint/2010/main" val="382388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119810" name="Picture 3" descr="Resim 538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2450" y="1981200"/>
            <a:ext cx="5499100" cy="4114800"/>
          </a:xfrm>
          <a:noFill/>
        </p:spPr>
      </p:pic>
    </p:spTree>
    <p:extLst>
      <p:ext uri="{BB962C8B-B14F-4D97-AF65-F5344CB8AC3E}">
        <p14:creationId xmlns:p14="http://schemas.microsoft.com/office/powerpoint/2010/main" val="101322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228600"/>
            <a:ext cx="4724400" cy="16002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KİŞİSEL VE SOSYAL ÖYKÜ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7605713" cy="5040312"/>
          </a:xfrm>
        </p:spPr>
        <p:txBody>
          <a:bodyPr/>
          <a:lstStyle/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Eğitim ve iş durumu 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(iş yaşamı, iş tatmini)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Medeni hali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Günlük yaşam koşulları/ Aile yapısı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Boş zamanları/ Hobileri 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Destek/ İkincil kazanımlar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Cinsel geçmiş/ İşlev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Yaşama ilişkin önemli olaylar (boşanma ,parasal sıkıntılar)</a:t>
            </a: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endParaRPr lang="tr-TR" altLang="tr-TR" sz="2000" b="1" smtClean="0">
              <a:solidFill>
                <a:srgbClr val="FFFF0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812800" indent="-812800"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tr-TR" altLang="tr-TR" sz="2000" b="1" smtClean="0">
                <a:solidFill>
                  <a:srgbClr val="FFFF00"/>
                </a:solidFill>
                <a:latin typeface="Comic Sans MS" pitchFamily="66" charset="0"/>
                <a:ea typeface="ＭＳ Ｐゴシック" pitchFamily="34" charset="-128"/>
              </a:rPr>
              <a:t>Sağlığa ilişkin inançlar ve eğilimler</a:t>
            </a:r>
          </a:p>
        </p:txBody>
      </p:sp>
    </p:spTree>
    <p:extLst>
      <p:ext uri="{BB962C8B-B14F-4D97-AF65-F5344CB8AC3E}">
        <p14:creationId xmlns:p14="http://schemas.microsoft.com/office/powerpoint/2010/main" val="755739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549275"/>
            <a:ext cx="6332538" cy="647700"/>
          </a:xfrm>
        </p:spPr>
        <p:txBody>
          <a:bodyPr/>
          <a:lstStyle/>
          <a:p>
            <a:pPr eaLnBrk="1" hangingPunct="1"/>
            <a:r>
              <a:rPr lang="tr-TR" altLang="tr-TR" sz="4000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ÖYKÜ VERİ TABANI</a:t>
            </a: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150" y="1268413"/>
            <a:ext cx="6049963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Kimlik bilgileri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Ana yakınma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Hasta perspektifi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Geçmiş tıbbi öykü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Şimdiki sağlık durumu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Aile öyküsü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Kişisel ve sosyal öykü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Sistemlerin gözden geçirilmesi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Görüşmeyi bitirme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None/>
            </a:pP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tr-TR" altLang="tr-TR" sz="280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28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rsayılan Tasarım">
  <a:themeElements>
    <a:clrScheme name="">
      <a:dk1>
        <a:srgbClr val="808080"/>
      </a:dk1>
      <a:lt1>
        <a:srgbClr val="FFFF00"/>
      </a:lt1>
      <a:dk2>
        <a:srgbClr val="0066FF"/>
      </a:dk2>
      <a:lt2>
        <a:srgbClr val="000000"/>
      </a:lt2>
      <a:accent1>
        <a:srgbClr val="00CC99"/>
      </a:accent1>
      <a:accent2>
        <a:srgbClr val="3333CC"/>
      </a:accent2>
      <a:accent3>
        <a:srgbClr val="AAB8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</Words>
  <Application>Microsoft Office PowerPoint</Application>
  <PresentationFormat>Ekran Gösterisi (4:3)</PresentationFormat>
  <Paragraphs>135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8" baseType="lpstr">
      <vt:lpstr>Ofis Teması</vt:lpstr>
      <vt:lpstr>Varsayılan Tasarım</vt:lpstr>
      <vt:lpstr>Microsoft Clip Gallery</vt:lpstr>
      <vt:lpstr>HASTA BAKIŞ AÇISI</vt:lpstr>
      <vt:lpstr>Hastalık ve Rahatsızlık</vt:lpstr>
      <vt:lpstr>PowerPoint Sunusu</vt:lpstr>
      <vt:lpstr>Hasta bakış açısını ortaya çıkartma</vt:lpstr>
      <vt:lpstr>HASTANIN HEKİMDEN BEKLENTİLERİ</vt:lpstr>
      <vt:lpstr>HASTANIN HEKİMDEN BEKLENTİLERİ</vt:lpstr>
      <vt:lpstr>HASTALARIN SAĞLIK HİZMETİNDEN BEKLENTİLERİ </vt:lpstr>
      <vt:lpstr>PROBLEM HAKKINDAKİ DÜŞÜNCELERİ</vt:lpstr>
      <vt:lpstr>PROBLEMİN HASTANIN YAŞAMINA ETKİLERİ?</vt:lpstr>
      <vt:lpstr>PowerPoint Sunusu</vt:lpstr>
      <vt:lpstr>HASTANIN VEYA AİLESİNİN YAŞAMINDA BENZER DENEYİMLER?</vt:lpstr>
      <vt:lpstr>PROBLEMLE İLGİLİ ATILMIŞ ADIMLAR?</vt:lpstr>
      <vt:lpstr>Hastanın Deneyimleri</vt:lpstr>
      <vt:lpstr>Hasta hastalığı için ne yapmış?</vt:lpstr>
      <vt:lpstr>Hasta- Hekim Görüşmesi: Öykünün Diğer Elemanları</vt:lpstr>
      <vt:lpstr> </vt:lpstr>
      <vt:lpstr>GEÇMİŞ TIBBİ ÖYKÜ</vt:lpstr>
      <vt:lpstr>AİLE ÖYKÜSÜ</vt:lpstr>
      <vt:lpstr>ŞİMDİKİ SAĞLIK DURUMU</vt:lpstr>
      <vt:lpstr>PowerPoint Sunusu</vt:lpstr>
      <vt:lpstr>PowerPoint Sunusu</vt:lpstr>
      <vt:lpstr>PowerPoint Sunusu</vt:lpstr>
      <vt:lpstr>PowerPoint Sunusu</vt:lpstr>
      <vt:lpstr>KİŞİSEL VE SOSYAL ÖYKÜ</vt:lpstr>
      <vt:lpstr>ÖYKÜ VERİ TABANI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HASTA BAKIŞ AÇISI</dc:title>
  <dc:creator>Acer</dc:creator>
  <cp:lastModifiedBy>Acer</cp:lastModifiedBy>
  <cp:revision>1</cp:revision>
  <dcterms:created xsi:type="dcterms:W3CDTF">2020-03-03T07:25:56Z</dcterms:created>
  <dcterms:modified xsi:type="dcterms:W3CDTF">2020-03-03T07:27:50Z</dcterms:modified>
</cp:coreProperties>
</file>